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1" r:id="rId3"/>
    <p:sldMasterId id="2147483798" r:id="rId4"/>
    <p:sldMasterId id="2147483812" r:id="rId5"/>
  </p:sldMasterIdLst>
  <p:notesMasterIdLst>
    <p:notesMasterId r:id="rId12"/>
  </p:notesMasterIdLst>
  <p:sldIdLst>
    <p:sldId id="258" r:id="rId6"/>
    <p:sldId id="256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ACFFD-9E7F-4AD1-985D-FACA7A36F62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52117-A2B2-4192-9ADD-5DB69D4FD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7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884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009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6667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305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42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76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48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05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99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3241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2994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6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960583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6965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353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4666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65816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582344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31538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36510"/>
      </p:ext>
    </p:extLst>
  </p:cSld>
  <p:clrMapOvr>
    <a:masterClrMapping/>
  </p:clrMapOvr>
  <p:hf hdr="0" ft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347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56734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90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23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43189"/>
      </p:ext>
    </p:extLst>
  </p:cSld>
  <p:clrMapOvr>
    <a:masterClrMapping/>
  </p:clrMapOvr>
  <p:hf hdr="0" ft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179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75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9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8656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81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17531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6566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41393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2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Autofit/>
          </a:bodyPr>
          <a:lstStyle>
            <a:lvl1pPr algn="ctr" latinLnBrk="0">
              <a:defRPr lang="el-GR" sz="4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000" cap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el-GR" sz="2800"/>
            </a:lvl2pPr>
            <a:lvl3pPr marL="914400" indent="0" algn="ctr" latinLnBrk="0">
              <a:buNone/>
              <a:defRPr lang="el-GR" sz="2400"/>
            </a:lvl3pPr>
            <a:lvl4pPr marL="1371600" indent="0" algn="ctr" latinLnBrk="0">
              <a:buNone/>
              <a:defRPr lang="el-GR" sz="2000"/>
            </a:lvl4pPr>
            <a:lvl5pPr marL="1828800" indent="0" algn="ctr" latinLnBrk="0">
              <a:buNone/>
              <a:defRPr lang="el-GR" sz="2000"/>
            </a:lvl5pPr>
            <a:lvl6pPr marL="2286000" indent="0" algn="ctr" latinLnBrk="0">
              <a:buNone/>
              <a:defRPr lang="el-GR" sz="2000"/>
            </a:lvl6pPr>
            <a:lvl7pPr marL="2743200" indent="0" algn="ctr" latinLnBrk="0">
              <a:buNone/>
              <a:defRPr lang="el-GR" sz="2000"/>
            </a:lvl7pPr>
            <a:lvl8pPr marL="3200400" indent="0" algn="ctr" latinLnBrk="0">
              <a:buNone/>
              <a:defRPr lang="el-GR" sz="2000"/>
            </a:lvl8pPr>
            <a:lvl9pPr marL="3657600" indent="0" algn="ctr" latinLnBrk="0">
              <a:buNone/>
              <a:defRPr lang="el-GR" sz="2000"/>
            </a:lvl9pPr>
          </a:lstStyle>
          <a:p>
            <a:r>
              <a:rPr lang="el-GR"/>
              <a:t>Κάντε κλικ για να επεξεργαστείτε το στυλ υποδείγματος υπότιτλου</a:t>
            </a:r>
          </a:p>
        </p:txBody>
      </p:sp>
    </p:spTree>
    <p:extLst>
      <p:ext uri="{BB962C8B-B14F-4D97-AF65-F5344CB8AC3E}">
        <p14:creationId xmlns:p14="http://schemas.microsoft.com/office/powerpoint/2010/main" val="1291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el-GR"/>
            </a:lvl6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70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20/10/2025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09085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Εναλλακτική 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el-GR" sz="5200" b="0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el-GR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l-G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l-G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l-G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10/20/2025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468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10/20/2025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57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4" name="Πλαίσι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Πλαίσι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el-GR" sz="2200" b="0" cap="none" baseline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6" name="Πλαίσι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el-GR" sz="1800"/>
            </a:lvl1pPr>
            <a:lvl2pPr latinLnBrk="0">
              <a:defRPr lang="el-GR" sz="1600"/>
            </a:lvl2pPr>
            <a:lvl3pPr latinLnBrk="0">
              <a:defRPr lang="el-GR" sz="1400"/>
            </a:lvl3pPr>
            <a:lvl4pPr latinLnBrk="0">
              <a:defRPr lang="el-GR" sz="1200"/>
            </a:lvl4pPr>
            <a:lvl5pPr latinLnBrk="0">
              <a:defRPr lang="el-GR" sz="1200"/>
            </a:lvl5pPr>
            <a:lvl6pPr latinLnBrk="0">
              <a:defRPr lang="el-GR" sz="1200"/>
            </a:lvl6pPr>
            <a:lvl7pPr latinLnBrk="0">
              <a:defRPr lang="el-GR" sz="1200"/>
            </a:lvl7pPr>
            <a:lvl8pPr latinLnBrk="0">
              <a:defRPr lang="el-GR" sz="1200"/>
            </a:lvl8pPr>
            <a:lvl9pPr latinLnBrk="0">
              <a:defRPr lang="el-GR" sz="12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Πλαίσι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/>
          </a:p>
        </p:txBody>
      </p:sp>
      <p:sp>
        <p:nvSpPr>
          <p:cNvPr id="8" name="Πλαίσι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Πλαίσι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40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/>
          </a:p>
        </p:txBody>
      </p:sp>
      <p:sp>
        <p:nvSpPr>
          <p:cNvPr id="4" name="Πλαίσι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Πλαίσι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74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10/20/2025</a:t>
            </a:fld>
            <a:endParaRPr lang="el-GR"/>
          </a:p>
        </p:txBody>
      </p:sp>
      <p:sp>
        <p:nvSpPr>
          <p:cNvPr id="3" name="Πλαίσι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7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/>
            </a:lvl1pPr>
          </a:lstStyle>
          <a:p>
            <a:r>
              <a:rPr lang="el-GR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/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6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Εναλλακτικό 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el-GR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latinLnBrk="0">
              <a:defRPr lang="el-GR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latinLnBrk="0">
              <a:defRPr lang="el-GR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latinLnBrk="0">
              <a:defRPr lang="el-GR"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latinLnBrk="0">
              <a:defRPr lang="el-GR" sz="1400"/>
            </a:lvl6pPr>
            <a:lvl7pPr latinLnBrk="0">
              <a:defRPr lang="el-GR" sz="1400"/>
            </a:lvl7pPr>
            <a:lvl8pPr latinLnBrk="0">
              <a:defRPr lang="el-GR" sz="1400"/>
            </a:lvl8pPr>
            <a:lvl9pPr latinLnBrk="0">
              <a:defRPr lang="el-GR" sz="14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20/10/2025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el-GR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240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56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l-GR"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Autofit/>
          </a:bodyPr>
          <a:lstStyle>
            <a:lvl1pPr latinLnBrk="0">
              <a:defRPr lang="el-GR" sz="30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el-GR" sz="3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endParaRPr lang="el-GR" noProof="0" dirty="0"/>
          </a:p>
        </p:txBody>
      </p:sp>
      <p:sp>
        <p:nvSpPr>
          <p:cNvPr id="4" name="Πλαίσι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el-GR" sz="1200"/>
            </a:lvl2pPr>
            <a:lvl3pPr marL="914400" indent="0" latinLnBrk="0">
              <a:buNone/>
              <a:defRPr lang="el-GR" sz="1000"/>
            </a:lvl3pPr>
            <a:lvl4pPr marL="1371600" indent="0" latinLnBrk="0">
              <a:buNone/>
              <a:defRPr lang="el-GR" sz="900"/>
            </a:lvl4pPr>
            <a:lvl5pPr marL="1828800" indent="0" latinLnBrk="0">
              <a:buNone/>
              <a:defRPr lang="el-GR" sz="900"/>
            </a:lvl5pPr>
            <a:lvl6pPr marL="2286000" indent="0" latinLnBrk="0">
              <a:buNone/>
              <a:defRPr lang="el-GR" sz="900"/>
            </a:lvl6pPr>
            <a:lvl7pPr marL="2743200" indent="0" latinLnBrk="0">
              <a:buNone/>
              <a:defRPr lang="el-GR" sz="900"/>
            </a:lvl7pPr>
            <a:lvl8pPr marL="3200400" indent="0" latinLnBrk="0">
              <a:buNone/>
              <a:defRPr lang="el-GR" sz="900"/>
            </a:lvl8pPr>
            <a:lvl9pPr marL="3657600" indent="0" latinLnBrk="0">
              <a:buNone/>
              <a:defRPr lang="el-GR" sz="900"/>
            </a:lvl9pPr>
          </a:lstStyle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</p:txBody>
      </p:sp>
      <p:sp>
        <p:nvSpPr>
          <p:cNvPr id="5" name="Πλαίσι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20/10/2025</a:t>
            </a:fld>
            <a:endParaRPr lang="el-GR" noProof="0" dirty="0"/>
          </a:p>
        </p:txBody>
      </p:sp>
      <p:sp>
        <p:nvSpPr>
          <p:cNvPr id="6" name="Πλαίσι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7" name="Πλαίσι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1970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6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10/20/2025</a:t>
            </a:fld>
            <a:endParaRPr lang="el-GR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5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890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683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082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31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747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86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7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21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000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12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457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46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288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191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809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017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22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51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69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97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8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6877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October 20,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83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80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9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0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3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39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9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7388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82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800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22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22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4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15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96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58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50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5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3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66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7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0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77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702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58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9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87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79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6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0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2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54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4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8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6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27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87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70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4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99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19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07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8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13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37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80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10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60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3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3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872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81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88265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B6547-2A22-DE9B-D76B-8BC9967D2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9224" y="813816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95928"/>
            <a:ext cx="3127248" cy="2093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65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7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55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8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7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4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11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365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060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6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04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14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313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93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39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009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6217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8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49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491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149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885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822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918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01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712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48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651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9D66-9715-4FCB-AB62-E0FA9C622B9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24F8E-3EB3-4CD0-A66A-ACCEAE56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October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4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10/20/2025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Πλαίσι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noProof="0" dirty="0"/>
              <a:t>Κάντε κλικ για να επεξεργαστείτε το στυλ υποδείγματος τίτλου</a:t>
            </a:r>
          </a:p>
        </p:txBody>
      </p:sp>
      <p:sp>
        <p:nvSpPr>
          <p:cNvPr id="3" name="Πλαίσι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dirty="0"/>
              <a:t>Κάντε κλικ για να επεξεργαστείτε τα στυλ υποδείγματος κειμένου</a:t>
            </a:r>
          </a:p>
          <a:p>
            <a:pPr lvl="1"/>
            <a:r>
              <a:rPr lang="el-GR" noProof="0" dirty="0"/>
              <a:t>Δεύτερο επίπεδο</a:t>
            </a:r>
          </a:p>
          <a:p>
            <a:pPr lvl="2"/>
            <a:r>
              <a:rPr lang="el-GR" noProof="0" dirty="0"/>
              <a:t>Τρίτο επίπεδο</a:t>
            </a:r>
          </a:p>
          <a:p>
            <a:pPr lvl="3"/>
            <a:r>
              <a:rPr lang="el-GR" noProof="0" dirty="0"/>
              <a:t>Τέταρτο επίπεδο</a:t>
            </a:r>
          </a:p>
          <a:p>
            <a:pPr lvl="4"/>
            <a:r>
              <a:rPr lang="el-GR" noProof="0" dirty="0"/>
              <a:t>Πέμπτο επίπεδο</a:t>
            </a:r>
          </a:p>
          <a:p>
            <a:pPr lvl="5"/>
            <a:r>
              <a:rPr lang="el-GR" noProof="0" dirty="0"/>
              <a:t>Έκτο</a:t>
            </a:r>
          </a:p>
          <a:p>
            <a:pPr lvl="6"/>
            <a:r>
              <a:rPr lang="el-GR" noProof="0" dirty="0"/>
              <a:t>Έβδομο</a:t>
            </a:r>
          </a:p>
          <a:p>
            <a:pPr lvl="7"/>
            <a:r>
              <a:rPr lang="el-GR" noProof="0" dirty="0"/>
              <a:t>Όγδοο</a:t>
            </a:r>
          </a:p>
          <a:p>
            <a:pPr lvl="8"/>
            <a:r>
              <a:rPr lang="el-GR" noProof="0" dirty="0"/>
              <a:t>Ένατο</a:t>
            </a:r>
          </a:p>
        </p:txBody>
      </p:sp>
      <p:sp>
        <p:nvSpPr>
          <p:cNvPr id="4" name="Πλαίσι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l-GR" noProof="0" smtClean="0"/>
              <a:pPr/>
              <a:t>20/10/2025</a:t>
            </a:fld>
            <a:endParaRPr lang="el-GR" noProof="0" dirty="0"/>
          </a:p>
        </p:txBody>
      </p:sp>
      <p:sp>
        <p:nvSpPr>
          <p:cNvPr id="5" name="Πλαίσι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800" cap="all" baseline="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Πλαίσι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800">
                <a:solidFill>
                  <a:schemeClr val="bg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3480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el-GR" sz="3400" kern="1200">
          <a:solidFill>
            <a:schemeClr val="tx2">
              <a:lumMod val="7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el-GR" sz="20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el-GR" sz="18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6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el-GR" sz="1400" kern="1200" baseline="0">
          <a:solidFill>
            <a:schemeClr val="tx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10/20/2025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79" y="504624"/>
            <a:ext cx="4064917" cy="67887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400" dirty="0" smtClean="0"/>
              <a:t>2.1. ΓΕΝΙΚΑ</a:t>
            </a:r>
            <a:br>
              <a:rPr lang="el-GR" sz="2400" dirty="0" smtClean="0"/>
            </a:br>
            <a:endParaRPr lang="en-US" sz="2400" dirty="0"/>
          </a:p>
        </p:txBody>
      </p:sp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7" y="2495733"/>
            <a:ext cx="3871623" cy="35517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9125-83DF-A70A-A024-4E849963B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04351" y="1052945"/>
            <a:ext cx="6391810" cy="3394364"/>
          </a:xfrm>
        </p:spPr>
        <p:txBody>
          <a:bodyPr/>
          <a:lstStyle/>
          <a:p>
            <a:pPr marL="0" indent="0">
              <a:buNone/>
            </a:pPr>
            <a:endParaRPr lang="el-GR" sz="1800" b="1" dirty="0" smtClean="0"/>
          </a:p>
          <a:p>
            <a:pPr marL="0" indent="0">
              <a:buNone/>
            </a:pPr>
            <a:endParaRPr lang="el-GR" sz="1800" b="1" dirty="0"/>
          </a:p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r>
              <a:rPr lang="el-GR" u="sng" dirty="0" smtClean="0"/>
              <a:t>Σκοπός</a:t>
            </a:r>
            <a:r>
              <a:rPr lang="el-GR" dirty="0" smtClean="0"/>
              <a:t> της Απογραφής είναι να γνωρίζει η επιχείρηση : </a:t>
            </a:r>
          </a:p>
          <a:p>
            <a:pPr marL="514350" indent="-51435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l-GR" dirty="0" smtClean="0"/>
              <a:t>Την κάθε </a:t>
            </a:r>
            <a:r>
              <a:rPr lang="el-GR" u="sng" dirty="0" smtClean="0"/>
              <a:t>αξία</a:t>
            </a:r>
            <a:r>
              <a:rPr lang="el-GR" dirty="0" smtClean="0"/>
              <a:t> που κατέχει</a:t>
            </a:r>
          </a:p>
          <a:p>
            <a:pPr marL="514350" indent="-51435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l-GR" dirty="0" smtClean="0"/>
              <a:t>Τις </a:t>
            </a:r>
            <a:r>
              <a:rPr lang="el-GR" u="sng" dirty="0" smtClean="0"/>
              <a:t>απαιτήσεις</a:t>
            </a:r>
            <a:r>
              <a:rPr lang="el-GR" dirty="0" smtClean="0"/>
              <a:t> της</a:t>
            </a:r>
          </a:p>
          <a:p>
            <a:pPr marL="514350" indent="-51435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l-GR" dirty="0" smtClean="0"/>
              <a:t>Τις </a:t>
            </a:r>
            <a:r>
              <a:rPr lang="el-GR" u="sng" dirty="0" smtClean="0"/>
              <a:t>υποχρεώσεις</a:t>
            </a:r>
            <a:r>
              <a:rPr lang="el-GR" dirty="0" smtClean="0"/>
              <a:t> της και την καθαρή της περιουσία</a:t>
            </a: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l-GR" sz="2800" dirty="0"/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l-GR" sz="2800" dirty="0"/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n-US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859A7-84EB-4384-87AF-59CC16704C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 txBox="1">
            <a:spLocks/>
          </p:cNvSpPr>
          <p:nvPr/>
        </p:nvSpPr>
        <p:spPr>
          <a:xfrm>
            <a:off x="355352" y="1260764"/>
            <a:ext cx="4064917" cy="678874"/>
          </a:xfrm>
          <a:prstGeom prst="rect">
            <a:avLst/>
          </a:prstGeom>
        </p:spPr>
        <p:txBody>
          <a:bodyPr vert="horz" lIns="91440" tIns="9144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l-GR" smtClean="0"/>
              <a:t>ΑΠΟΓΡΑΦΗ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70764" y="4835236"/>
            <a:ext cx="62253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200" dirty="0" smtClean="0"/>
              <a:t>     Η </a:t>
            </a:r>
            <a:r>
              <a:rPr lang="el-GR" sz="2200" u="sng" dirty="0" smtClean="0"/>
              <a:t>ετήσια</a:t>
            </a:r>
            <a:r>
              <a:rPr lang="el-GR" sz="2200" dirty="0" smtClean="0"/>
              <a:t> απογραφή γίνεται κάθε χρόνο στο τέλος του έτους, αφορά όλη την περιουσία και καταχωρείται στο βιβλίο Απογραφών και Ισολογισμών.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996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7" y="135497"/>
            <a:ext cx="7633854" cy="862030"/>
          </a:xfrm>
        </p:spPr>
        <p:txBody>
          <a:bodyPr/>
          <a:lstStyle/>
          <a:p>
            <a:pPr algn="ctr"/>
            <a:r>
              <a:rPr lang="el-GR" dirty="0" smtClean="0"/>
              <a:t>2.2.1. ΕΝΝΟΙΑ ΤΗΣ ΑΠΟΓΡΑΦΗΣ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3484" y="1648968"/>
            <a:ext cx="7090483" cy="5098196"/>
          </a:xfrm>
        </p:spPr>
        <p:txBody>
          <a:bodyPr>
            <a:normAutofit/>
          </a:bodyPr>
          <a:lstStyle/>
          <a:p>
            <a:pPr algn="just"/>
            <a:r>
              <a:rPr lang="el-GR" sz="2000" dirty="0" smtClean="0"/>
              <a:t>     </a:t>
            </a:r>
            <a:r>
              <a:rPr lang="el-GR" sz="2000" b="1" dirty="0" smtClean="0"/>
              <a:t>Απογραφή</a:t>
            </a:r>
            <a:r>
              <a:rPr lang="el-GR" sz="2000" dirty="0" smtClean="0"/>
              <a:t> είναι η λεπτομερής και αναλυτική </a:t>
            </a:r>
            <a:r>
              <a:rPr lang="el-GR" sz="2000" u="sng" dirty="0" smtClean="0"/>
              <a:t>εξακρίβωση</a:t>
            </a:r>
            <a:r>
              <a:rPr lang="el-GR" sz="2000" dirty="0" smtClean="0"/>
              <a:t>, </a:t>
            </a:r>
            <a:r>
              <a:rPr lang="el-GR" sz="2000" u="sng" dirty="0" smtClean="0"/>
              <a:t>καταμέτρηση</a:t>
            </a:r>
            <a:r>
              <a:rPr lang="el-GR" sz="2000" dirty="0" smtClean="0"/>
              <a:t>, </a:t>
            </a:r>
            <a:r>
              <a:rPr lang="el-GR" sz="2000" u="sng" dirty="0" smtClean="0"/>
              <a:t>καταγραφή</a:t>
            </a:r>
            <a:r>
              <a:rPr lang="el-GR" sz="2000" dirty="0" smtClean="0"/>
              <a:t> και </a:t>
            </a:r>
            <a:r>
              <a:rPr lang="el-GR" sz="2000" u="sng" dirty="0" smtClean="0"/>
              <a:t>αποτίμηση</a:t>
            </a:r>
            <a:r>
              <a:rPr lang="el-GR" sz="2000" dirty="0" smtClean="0"/>
              <a:t> με το ίδιο νόμισμα των περιουσιακών στοιχείων της επιχείρησης </a:t>
            </a:r>
            <a:r>
              <a:rPr lang="el-GR" sz="2000" u="sng" dirty="0" smtClean="0"/>
              <a:t>σε ορισμένη χρονική στιγμή.</a:t>
            </a:r>
            <a:endParaRPr lang="el-GR" sz="20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el-GR" sz="2000" dirty="0" smtClean="0"/>
              <a:t>     Η απογραφή πραγματοποιείται σε δύο </a:t>
            </a:r>
            <a:r>
              <a:rPr lang="el-GR" sz="2000" b="1" dirty="0" smtClean="0"/>
              <a:t>στάδια</a:t>
            </a:r>
            <a:r>
              <a:rPr lang="el-GR" sz="2000" dirty="0" smtClean="0"/>
              <a:t> : 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000" dirty="0" smtClean="0">
                <a:solidFill>
                  <a:prstClr val="black"/>
                </a:solidFill>
              </a:rPr>
              <a:t>Λεπτομερής </a:t>
            </a:r>
            <a:r>
              <a:rPr lang="el-GR" sz="2000" dirty="0">
                <a:solidFill>
                  <a:prstClr val="black"/>
                </a:solidFill>
              </a:rPr>
              <a:t>και αναλυτική </a:t>
            </a:r>
            <a:r>
              <a:rPr lang="el-GR" sz="2000" u="sng" dirty="0" smtClean="0">
                <a:solidFill>
                  <a:prstClr val="black"/>
                </a:solidFill>
              </a:rPr>
              <a:t>αναγνώριση</a:t>
            </a:r>
            <a:r>
              <a:rPr lang="el-GR" sz="2000" dirty="0" smtClean="0">
                <a:solidFill>
                  <a:prstClr val="black"/>
                </a:solidFill>
              </a:rPr>
              <a:t>, </a:t>
            </a:r>
            <a:r>
              <a:rPr lang="el-GR" sz="2000" u="sng" dirty="0" smtClean="0">
                <a:solidFill>
                  <a:prstClr val="black"/>
                </a:solidFill>
              </a:rPr>
              <a:t>καταμέτρηση</a:t>
            </a:r>
            <a:r>
              <a:rPr lang="el-GR" sz="2000" dirty="0" smtClean="0">
                <a:solidFill>
                  <a:prstClr val="black"/>
                </a:solidFill>
              </a:rPr>
              <a:t> και </a:t>
            </a:r>
            <a:r>
              <a:rPr lang="el-GR" sz="2000" u="sng" dirty="0">
                <a:solidFill>
                  <a:prstClr val="black"/>
                </a:solidFill>
              </a:rPr>
              <a:t>καταγραφή</a:t>
            </a:r>
            <a:r>
              <a:rPr lang="el-GR" sz="2000" dirty="0">
                <a:solidFill>
                  <a:prstClr val="black"/>
                </a:solidFill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των </a:t>
            </a:r>
            <a:r>
              <a:rPr lang="el-GR" sz="2000" dirty="0">
                <a:solidFill>
                  <a:prstClr val="black"/>
                </a:solidFill>
              </a:rPr>
              <a:t>περιουσιακών </a:t>
            </a:r>
            <a:r>
              <a:rPr lang="el-GR" sz="2000" dirty="0" smtClean="0">
                <a:solidFill>
                  <a:prstClr val="black"/>
                </a:solidFill>
              </a:rPr>
              <a:t>στοιχείων, τόσο του Ενεργητικού, όσο και του Παθητικού.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000" u="sng" dirty="0" smtClean="0">
                <a:solidFill>
                  <a:prstClr val="black"/>
                </a:solidFill>
              </a:rPr>
              <a:t>Αποτίμησή</a:t>
            </a:r>
            <a:r>
              <a:rPr lang="el-GR" sz="2000" dirty="0" smtClean="0">
                <a:solidFill>
                  <a:prstClr val="black"/>
                </a:solidFill>
              </a:rPr>
              <a:t> τους σε χρηματικές μονάδες, δηλαδή προσδιορισμός της αξίας των περιουσιακών στοιχείων.</a:t>
            </a:r>
            <a:endParaRPr lang="en-US" sz="2000" dirty="0"/>
          </a:p>
          <a:p>
            <a:pPr marL="457200" indent="-457200" algn="just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8255" y="1"/>
            <a:ext cx="4017816" cy="6857999"/>
          </a:xfrm>
        </p:spPr>
      </p:pic>
    </p:spTree>
    <p:extLst>
      <p:ext uri="{BB962C8B-B14F-4D97-AF65-F5344CB8AC3E}">
        <p14:creationId xmlns:p14="http://schemas.microsoft.com/office/powerpoint/2010/main" val="34851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27266" y="145595"/>
            <a:ext cx="9509760" cy="646437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2.2.2. ΕΙΔΗ ΑΠΟΓΡΑΦΗΣ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7594" y="1220277"/>
            <a:ext cx="2857497" cy="1609603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΄</a:t>
              </a: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Εκταση</a:t>
              </a: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 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3338930" y="1523323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338930" y="2424206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3834" y="1048943"/>
            <a:ext cx="8132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Γενική</a:t>
            </a:r>
            <a:r>
              <a:rPr kumimoji="0" lang="el-G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αποβλέπει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στον προσδιορισμό της οικονομικής κατάστασης της επιχείρησης και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περιλαμβάνει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όλα τα περιουσιακά στοιχεία (π.χ. απογραφή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έναρξης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και οι απογραφές των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χρήσεων)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5223" y="670489"/>
            <a:ext cx="185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ΚΡΙΤΗΡΙΟ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67594" y="3183856"/>
            <a:ext cx="2857497" cy="1384693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26" name="Rectangle 25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Τρόπος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3338930" y="3418725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338930" y="4222623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834" y="3100058"/>
            <a:ext cx="80079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Πραγματική ή Εξωλογιστική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</a:t>
            </a:r>
            <a:r>
              <a:rPr lang="el-GR" sz="2000" dirty="0">
                <a:solidFill>
                  <a:srgbClr val="404040"/>
                </a:solidFill>
              </a:rPr>
              <a:t> </a:t>
            </a:r>
            <a:r>
              <a:rPr lang="el-GR" sz="2000" dirty="0" smtClean="0">
                <a:solidFill>
                  <a:srgbClr val="404040"/>
                </a:solidFill>
              </a:rPr>
              <a:t>όταν προκύπτει από πραγματικές εξακριβώσεις, καταμετρήσεις κτλ. των περιουσιακών στοιχείων.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7594" y="4996794"/>
            <a:ext cx="2857497" cy="1384693"/>
            <a:chOff x="27711" y="219"/>
            <a:chExt cx="11256813" cy="1705396"/>
          </a:xfrm>
          <a:solidFill>
            <a:schemeClr val="accent1">
              <a:lumMod val="75000"/>
            </a:schemeClr>
          </a:solidFill>
        </p:grpSpPr>
        <p:sp>
          <p:nvSpPr>
            <p:cNvPr id="33" name="Rectangle 32"/>
            <p:cNvSpPr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/>
            <p:cNvSpPr txBox="1"/>
            <p:nvPr/>
          </p:nvSpPr>
          <p:spPr>
            <a:xfrm>
              <a:off x="27711" y="219"/>
              <a:ext cx="11256813" cy="17053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Χρόνος</a:t>
              </a:r>
              <a:r>
                <a:rPr kumimoji="0" lang="el-G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  </a:t>
              </a: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>
            <a:off x="3338930" y="5273228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38930" y="5924721"/>
            <a:ext cx="415636" cy="20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23834" y="2108760"/>
            <a:ext cx="8257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Μερική</a:t>
            </a:r>
            <a:r>
              <a:rPr kumimoji="0" lang="el-GR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αναφέρεται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σε ένα ή περισσότερα περιουσιακά στοιχεία. Διενεργείται έκτακτα για ελεγκτικούς λόγους (</a:t>
            </a:r>
            <a:r>
              <a:rPr kumimoji="0" lang="el-GR" sz="17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προληπτικούς ή κατασταλτικούς).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51540" y="3915351"/>
            <a:ext cx="80079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Θεωρητική ή Εσωλογιστική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</a:t>
            </a:r>
            <a:r>
              <a:rPr lang="el-GR" sz="2000" dirty="0">
                <a:solidFill>
                  <a:srgbClr val="404040"/>
                </a:solidFill>
              </a:rPr>
              <a:t> </a:t>
            </a:r>
            <a:r>
              <a:rPr lang="el-GR" sz="2000" dirty="0" smtClean="0">
                <a:solidFill>
                  <a:srgbClr val="404040"/>
                </a:solidFill>
              </a:rPr>
              <a:t>όταν προκύπτει από τα λογιστικά βιβλία.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1540" y="4998820"/>
            <a:ext cx="800794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Τακτική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</a:t>
            </a:r>
            <a:r>
              <a:rPr lang="el-GR" sz="2000" dirty="0" smtClean="0">
                <a:solidFill>
                  <a:srgbClr val="404040"/>
                </a:solidFill>
              </a:rPr>
              <a:t> συντάσσεται σε τακτά χρονικά διαστήματα, όπως η απογραφή των διαχειριστικών χρήσεων, η οποία λέγεται και ετήσια.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79246" y="5814113"/>
            <a:ext cx="80079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l-GR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Έκτακτη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</a:t>
            </a:r>
            <a:r>
              <a:rPr lang="el-GR" sz="2000" dirty="0" smtClean="0">
                <a:solidFill>
                  <a:srgbClr val="404040"/>
                </a:solidFill>
              </a:rPr>
              <a:t> όταν συντάσσεται οποτεδήποτε υπάρχει σκοπιμότητα.</a:t>
            </a:r>
            <a:r>
              <a:rPr kumimoji="0" lang="el-G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0F23-1809-2CC4-1A94-F826616D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926664"/>
            <a:ext cx="3976255" cy="222476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2.2.3. ΔΙΑΧΕΙΡΙΣΤΙΚΗ ΧΡΗΣΗ</a:t>
            </a:r>
            <a:endParaRPr lang="en-US" sz="2800" dirty="0"/>
          </a:p>
        </p:txBody>
      </p:sp>
      <p:pic>
        <p:nvPicPr>
          <p:cNvPr id="7" name="Picture Placeholder 6" descr="A wave crashing into the ocean">
            <a:extLst>
              <a:ext uri="{FF2B5EF4-FFF2-40B4-BE49-F238E27FC236}">
                <a16:creationId xmlns:a16="http://schemas.microsoft.com/office/drawing/2014/main" id="{6551D1DC-26F1-C4F9-A2BE-3C850275C7D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224" y="813816"/>
            <a:ext cx="2752344" cy="230345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D71A6-1036-A099-9BDF-27C11F7564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5746" y="813816"/>
            <a:ext cx="7592290" cy="553101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sz="2000" b="1" dirty="0" smtClean="0"/>
              <a:t>Διαχειριστική χρήση ή περίοδος </a:t>
            </a:r>
            <a:r>
              <a:rPr lang="el-GR" sz="2000" dirty="0" smtClean="0"/>
              <a:t>λέγεται το </a:t>
            </a:r>
            <a:r>
              <a:rPr lang="el-GR" sz="2000" u="sng" dirty="0" smtClean="0"/>
              <a:t>χρονικό</a:t>
            </a:r>
            <a:r>
              <a:rPr lang="el-GR" sz="2000" dirty="0" smtClean="0"/>
              <a:t> </a:t>
            </a:r>
            <a:r>
              <a:rPr lang="el-GR" sz="2000" u="sng" dirty="0" smtClean="0"/>
              <a:t>διάστημα</a:t>
            </a:r>
            <a:r>
              <a:rPr lang="el-GR" sz="2000" dirty="0" smtClean="0"/>
              <a:t>, μέσα στο οποίο προσδιορίζεται η </a:t>
            </a:r>
            <a:r>
              <a:rPr lang="el-GR" sz="2000" u="sng" dirty="0" smtClean="0"/>
              <a:t>προσπάθεια επίτευξης κέρδους</a:t>
            </a:r>
            <a:r>
              <a:rPr lang="el-GR" sz="2000" dirty="0" smtClean="0"/>
              <a:t> από τη διαχείρηση της περιουσίας της επιχείρησης.</a:t>
            </a:r>
            <a:endParaRPr lang="en-US" sz="1800" dirty="0"/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sz="2000" dirty="0" smtClean="0">
                <a:solidFill>
                  <a:prstClr val="black"/>
                </a:solidFill>
              </a:rPr>
              <a:t>Κάθε περίοδος </a:t>
            </a:r>
            <a:r>
              <a:rPr lang="el-GR" sz="2000" b="1" dirty="0" smtClean="0">
                <a:solidFill>
                  <a:prstClr val="black"/>
                </a:solidFill>
              </a:rPr>
              <a:t>διαρκεί</a:t>
            </a:r>
            <a:r>
              <a:rPr lang="el-GR" sz="2000" dirty="0" smtClean="0">
                <a:solidFill>
                  <a:prstClr val="black"/>
                </a:solidFill>
              </a:rPr>
              <a:t>, σύμφωνα με τον νόμο, </a:t>
            </a:r>
            <a:r>
              <a:rPr lang="el-GR" sz="2000" b="1" dirty="0" smtClean="0">
                <a:solidFill>
                  <a:prstClr val="black"/>
                </a:solidFill>
              </a:rPr>
              <a:t>12 μήνες</a:t>
            </a:r>
            <a:r>
              <a:rPr lang="el-GR" sz="2000" dirty="0" smtClean="0">
                <a:solidFill>
                  <a:prstClr val="black"/>
                </a:solidFill>
              </a:rPr>
              <a:t>. Κατά την </a:t>
            </a:r>
            <a:r>
              <a:rPr lang="el-GR" sz="2000" u="sng" dirty="0" smtClean="0">
                <a:solidFill>
                  <a:prstClr val="black"/>
                </a:solidFill>
              </a:rPr>
              <a:t>έναρξη</a:t>
            </a:r>
            <a:r>
              <a:rPr lang="el-GR" sz="2000" dirty="0" smtClean="0">
                <a:solidFill>
                  <a:prstClr val="black"/>
                </a:solidFill>
              </a:rPr>
              <a:t>, </a:t>
            </a:r>
            <a:r>
              <a:rPr lang="el-GR" sz="2000" u="sng" dirty="0" smtClean="0">
                <a:solidFill>
                  <a:prstClr val="black"/>
                </a:solidFill>
              </a:rPr>
              <a:t>λήξη</a:t>
            </a:r>
            <a:r>
              <a:rPr lang="el-GR" sz="2000" dirty="0" smtClean="0">
                <a:solidFill>
                  <a:prstClr val="black"/>
                </a:solidFill>
              </a:rPr>
              <a:t> ή </a:t>
            </a:r>
            <a:r>
              <a:rPr lang="el-GR" sz="2000" u="sng" dirty="0" smtClean="0">
                <a:solidFill>
                  <a:prstClr val="black"/>
                </a:solidFill>
              </a:rPr>
              <a:t>διακοπή</a:t>
            </a:r>
            <a:r>
              <a:rPr lang="el-GR" sz="2000" dirty="0" smtClean="0">
                <a:solidFill>
                  <a:prstClr val="black"/>
                </a:solidFill>
              </a:rPr>
              <a:t> των εργασιών η διαχειριστική περίοδος μπορεί να είναι </a:t>
            </a:r>
            <a:r>
              <a:rPr lang="el-GR" sz="2000" b="1" dirty="0" smtClean="0">
                <a:solidFill>
                  <a:prstClr val="black"/>
                </a:solidFill>
              </a:rPr>
              <a:t>μικρότερη</a:t>
            </a:r>
            <a:r>
              <a:rPr lang="el-GR" sz="2000" dirty="0" smtClean="0">
                <a:solidFill>
                  <a:prstClr val="black"/>
                </a:solidFill>
              </a:rPr>
              <a:t> από 12 μήνες. Ειδικά κατά την </a:t>
            </a:r>
            <a:r>
              <a:rPr lang="el-GR" sz="2000" u="sng" dirty="0" smtClean="0">
                <a:solidFill>
                  <a:prstClr val="black"/>
                </a:solidFill>
              </a:rPr>
              <a:t>έναρξη</a:t>
            </a:r>
            <a:r>
              <a:rPr lang="el-GR" sz="2000" dirty="0" smtClean="0">
                <a:solidFill>
                  <a:prstClr val="black"/>
                </a:solidFill>
              </a:rPr>
              <a:t> μπορεί να είναι </a:t>
            </a:r>
            <a:r>
              <a:rPr lang="el-GR" sz="2000" b="1" dirty="0" smtClean="0">
                <a:solidFill>
                  <a:prstClr val="black"/>
                </a:solidFill>
              </a:rPr>
              <a:t>μεγαλύτερη</a:t>
            </a:r>
            <a:r>
              <a:rPr lang="el-GR" sz="2000" dirty="0" smtClean="0">
                <a:solidFill>
                  <a:prstClr val="black"/>
                </a:solidFill>
              </a:rPr>
              <a:t> από 12, αλλά μικρότερη από 24 μήνες.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sz="2000" b="1" dirty="0">
                <a:solidFill>
                  <a:prstClr val="black"/>
                </a:solidFill>
              </a:rPr>
              <a:t>Συνήθως</a:t>
            </a:r>
            <a:r>
              <a:rPr lang="el-GR" sz="2000" dirty="0">
                <a:solidFill>
                  <a:prstClr val="black"/>
                </a:solidFill>
              </a:rPr>
              <a:t> αρχίζει την 1η Ιανουαρίου και λήγει την 31η Δεκεμβρίου, δηλαδή ταυτίζεται με το </a:t>
            </a:r>
            <a:r>
              <a:rPr lang="el-GR" sz="2000" b="1" dirty="0">
                <a:solidFill>
                  <a:prstClr val="black"/>
                </a:solidFill>
              </a:rPr>
              <a:t>ημερολογιακό έτος</a:t>
            </a:r>
            <a:r>
              <a:rPr lang="el-GR" sz="2000" dirty="0">
                <a:solidFill>
                  <a:prstClr val="black"/>
                </a:solidFill>
              </a:rPr>
              <a:t>. Επιτρέπεται σε </a:t>
            </a:r>
            <a:r>
              <a:rPr lang="el-GR" sz="2000" b="1" dirty="0">
                <a:solidFill>
                  <a:prstClr val="black"/>
                </a:solidFill>
              </a:rPr>
              <a:t>ορισμένες περιπτώσεις </a:t>
            </a:r>
            <a:r>
              <a:rPr lang="el-GR" sz="2000" dirty="0">
                <a:solidFill>
                  <a:prstClr val="black"/>
                </a:solidFill>
              </a:rPr>
              <a:t>να </a:t>
            </a:r>
            <a:r>
              <a:rPr lang="el-GR" sz="2000" dirty="0" smtClean="0">
                <a:solidFill>
                  <a:prstClr val="black"/>
                </a:solidFill>
              </a:rPr>
              <a:t>αρχίζει </a:t>
            </a:r>
            <a:r>
              <a:rPr lang="el-GR" sz="2000" dirty="0">
                <a:solidFill>
                  <a:prstClr val="black"/>
                </a:solidFill>
              </a:rPr>
              <a:t>την 1η Ιουλίου και να λήγει την 30ή Ιουνίου.</a:t>
            </a:r>
          </a:p>
        </p:txBody>
      </p:sp>
    </p:spTree>
    <p:extLst>
      <p:ext uri="{BB962C8B-B14F-4D97-AF65-F5344CB8AC3E}">
        <p14:creationId xmlns:p14="http://schemas.microsoft.com/office/powerpoint/2010/main" val="28808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99" y="360218"/>
            <a:ext cx="7633854" cy="943057"/>
          </a:xfrm>
        </p:spPr>
        <p:txBody>
          <a:bodyPr/>
          <a:lstStyle/>
          <a:p>
            <a:pPr algn="ctr"/>
            <a:r>
              <a:rPr lang="el-GR" dirty="0" smtClean="0"/>
              <a:t>2.2.4. </a:t>
            </a:r>
            <a:r>
              <a:rPr lang="el-GR" sz="2400" dirty="0" smtClean="0"/>
              <a:t>ΚΑΤΑΧΩΡΗΣΗ ΤΗΣ ΑΠΟΓΡΑΦΗΣ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5886" y="1648968"/>
            <a:ext cx="7090483" cy="4530159"/>
          </a:xfrm>
        </p:spPr>
        <p:txBody>
          <a:bodyPr>
            <a:normAutofit lnSpcReduction="10000"/>
          </a:bodyPr>
          <a:lstStyle/>
          <a:p>
            <a:pPr algn="just"/>
            <a:r>
              <a:rPr lang="el-GR" sz="2000" dirty="0" smtClean="0"/>
              <a:t>     </a:t>
            </a:r>
            <a:r>
              <a:rPr lang="el-GR" sz="2000" b="1" dirty="0" smtClean="0"/>
              <a:t>Συνήθως </a:t>
            </a:r>
            <a:r>
              <a:rPr lang="el-GR" sz="2000" dirty="0" smtClean="0"/>
              <a:t>η απογραφή έχει κάθετη διάταξη.</a:t>
            </a:r>
          </a:p>
          <a:p>
            <a:pPr algn="just"/>
            <a:r>
              <a:rPr lang="el-GR" sz="2000" dirty="0" smtClean="0"/>
              <a:t>     Πρώτα καταχωρούνται τα στοιχεία του Ενεργητικού με τις διακρίσεις του και τις υποδιακρίσεις του και αθροίζονται οι αξίες τους.</a:t>
            </a:r>
          </a:p>
          <a:p>
            <a:pPr algn="just"/>
            <a:r>
              <a:rPr lang="el-GR" sz="2000" dirty="0"/>
              <a:t> </a:t>
            </a:r>
            <a:r>
              <a:rPr lang="el-GR" sz="2000" dirty="0" smtClean="0"/>
              <a:t>    Στη συνέχεια καταχωρούνται κατά τον ίδιο τρόπο τα στοιχεία του Παθητικού.</a:t>
            </a:r>
          </a:p>
          <a:p>
            <a:pPr algn="just"/>
            <a:r>
              <a:rPr lang="el-GR" sz="2000" dirty="0"/>
              <a:t> </a:t>
            </a:r>
            <a:r>
              <a:rPr lang="el-GR" sz="2000" dirty="0" smtClean="0"/>
              <a:t>    Η καταχώρηση των περιουσιακών στοιχείων γίνεται με </a:t>
            </a:r>
            <a:r>
              <a:rPr lang="el-GR" sz="2000" dirty="0" smtClean="0"/>
              <a:t>κάθε </a:t>
            </a:r>
            <a:r>
              <a:rPr lang="el-GR" sz="2000" dirty="0" smtClean="0"/>
              <a:t>λεπτομέρεια ως προς το είδος, την ποσότητα και την αξία.</a:t>
            </a:r>
          </a:p>
          <a:p>
            <a:pPr marL="0" indent="0" algn="just">
              <a:buNone/>
            </a:pPr>
            <a:r>
              <a:rPr lang="el-GR" sz="2000" dirty="0" smtClean="0"/>
              <a:t>     </a:t>
            </a:r>
            <a:endParaRPr lang="en-US" sz="2000" dirty="0"/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44" y="262377"/>
            <a:ext cx="4119809" cy="6333247"/>
          </a:xfrm>
        </p:spPr>
      </p:pic>
    </p:spTree>
    <p:extLst>
      <p:ext uri="{BB962C8B-B14F-4D97-AF65-F5344CB8AC3E}">
        <p14:creationId xmlns:p14="http://schemas.microsoft.com/office/powerpoint/2010/main" val="173533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91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Μπλε σχέδιο με ζώνες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432</Words>
  <Application>Microsoft Office PowerPoint</Application>
  <PresentationFormat>Widescreen</PresentationFormat>
  <Paragraphs>40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Arial Black</vt:lpstr>
      <vt:lpstr>Avenir Next LT Pro Light</vt:lpstr>
      <vt:lpstr>Calibri</vt:lpstr>
      <vt:lpstr>Calibri Light</vt:lpstr>
      <vt:lpstr>Corbel</vt:lpstr>
      <vt:lpstr>Segoe UI</vt:lpstr>
      <vt:lpstr>Trade Gothic Next Cond</vt:lpstr>
      <vt:lpstr>Trade Gothic Next Light</vt:lpstr>
      <vt:lpstr>Trebuchet MS</vt:lpstr>
      <vt:lpstr>Wingdings</vt:lpstr>
      <vt:lpstr>Wingdings 3</vt:lpstr>
      <vt:lpstr>Office Theme</vt:lpstr>
      <vt:lpstr>1_Portal</vt:lpstr>
      <vt:lpstr>light_modernist</vt:lpstr>
      <vt:lpstr>Μπλε σχέδιο με ζώνες 16x9</vt:lpstr>
      <vt:lpstr>Facet</vt:lpstr>
      <vt:lpstr>2.1. ΓΕΝΙΚΑ </vt:lpstr>
      <vt:lpstr>2.2.1. ΕΝΝΟΙΑ ΤΗΣ ΑΠΟΓΡΑΦΗΣ</vt:lpstr>
      <vt:lpstr>2.2.2. ΕΙΔΗ ΑΠΟΓΡΑΦΗΣ</vt:lpstr>
      <vt:lpstr>2.2.3. ΔΙΑΧΕΙΡΙΣΤΙΚΗ ΧΡΗΣΗ</vt:lpstr>
      <vt:lpstr>2.2.4. ΚΑΤΑΧΩΡΗΣΗ ΤΗΣ ΑΠΟΓΡΑΦΗΣ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2.1. ΓΕΝΙΚΑ </dc:title>
  <dc:creator>pkara</dc:creator>
  <cp:lastModifiedBy>pkara</cp:lastModifiedBy>
  <cp:revision>23</cp:revision>
  <dcterms:created xsi:type="dcterms:W3CDTF">2025-09-23T13:58:39Z</dcterms:created>
  <dcterms:modified xsi:type="dcterms:W3CDTF">2025-10-20T04:59:45Z</dcterms:modified>
</cp:coreProperties>
</file>