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1" r:id="rId3"/>
    <p:sldMasterId id="2147483798" r:id="rId4"/>
    <p:sldMasterId id="2147483812" r:id="rId5"/>
  </p:sldMasterIdLst>
  <p:notesMasterIdLst>
    <p:notesMasterId r:id="rId16"/>
  </p:notesMasterIdLst>
  <p:sldIdLst>
    <p:sldId id="258" r:id="rId6"/>
    <p:sldId id="256" r:id="rId7"/>
    <p:sldId id="266" r:id="rId8"/>
    <p:sldId id="259" r:id="rId9"/>
    <p:sldId id="263" r:id="rId10"/>
    <p:sldId id="267" r:id="rId11"/>
    <p:sldId id="264" r:id="rId12"/>
    <p:sldId id="265" r:id="rId13"/>
    <p:sldId id="268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ACFFD-9E7F-4AD1-985D-FACA7A36F62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52117-A2B2-4192-9ADD-5DB69D4FD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8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4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79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41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44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98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155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0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884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6667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3051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421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767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484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058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99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3241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2994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960583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6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5696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353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4666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65816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582344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31538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36510"/>
      </p:ext>
    </p:extLst>
  </p:cSld>
  <p:clrMapOvr>
    <a:masterClrMapping/>
  </p:clrMapOvr>
  <p:hf hdr="0" ft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53476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56734"/>
      </p:ext>
    </p:extLst>
  </p:cSld>
  <p:clrMapOvr>
    <a:masterClrMapping/>
  </p:clrMapOvr>
  <p:hf hdr="0" ft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90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43189"/>
      </p:ext>
    </p:extLst>
  </p:cSld>
  <p:clrMapOvr>
    <a:masterClrMapping/>
  </p:clrMapOvr>
  <p:hf hdr="0" ft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179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75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94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8656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810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175319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76566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413933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:p14="http://schemas.microsoft.com/office/powerpoint/2010/main" val="1291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24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10/28/2025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70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28/10/2025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090854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10/28/2025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468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t>10/28/2025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57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10/28/2025</a:t>
            </a:fld>
            <a:endParaRPr lang="el-GR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40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10/28/2025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74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10/28/2025</a:t>
            </a:fld>
            <a:endParaRPr lang="el-GR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7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10/28/2025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6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28/10/2025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5240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28/10/2025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1970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56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10/28/2025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6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10/28/2025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5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890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683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082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31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747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86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735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00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21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12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457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4465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288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81918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809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017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22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51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69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97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8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6877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October 28,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83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580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94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0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37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39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49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7388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82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3800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22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22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4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15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67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96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58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50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5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03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66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57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0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77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702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58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9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87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79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6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60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26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54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4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88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26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27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87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370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7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4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99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19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8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07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87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13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37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80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10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60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3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30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872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81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88265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78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55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8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7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4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11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06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365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6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704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14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313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933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391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0095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26217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881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49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49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149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8859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822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59184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01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712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4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651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47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0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55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13.xml"/><Relationship Id="rId54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79D66-9715-4FCB-AB62-E0FA9C622B9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October 28,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4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791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28/10/2025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3480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833" y="663705"/>
            <a:ext cx="4064917" cy="67887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400" dirty="0" smtClean="0"/>
              <a:t>2.3.1. ΕΝΝΟΙΑ</a:t>
            </a:r>
            <a:br>
              <a:rPr lang="el-GR" sz="2400" dirty="0" smtClean="0"/>
            </a:br>
            <a:endParaRPr lang="en-US" sz="2400" dirty="0"/>
          </a:p>
        </p:txBody>
      </p:sp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06B91585-3AF9-DD3A-DC39-2BCFC2367D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7" y="2495733"/>
            <a:ext cx="3871623" cy="355176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07FB-6075-C704-F7E5-4F6DD2FD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859A7-84EB-4384-87AF-59CC16704CF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 txBox="1">
            <a:spLocks/>
          </p:cNvSpPr>
          <p:nvPr/>
        </p:nvSpPr>
        <p:spPr>
          <a:xfrm>
            <a:off x="355353" y="1106763"/>
            <a:ext cx="4064917" cy="678874"/>
          </a:xfrm>
          <a:prstGeom prst="rect">
            <a:avLst/>
          </a:prstGeom>
        </p:spPr>
        <p:txBody>
          <a:bodyPr vert="horz" lIns="91440" tIns="91440" rIns="0" bIns="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l-GR" dirty="0" smtClean="0"/>
              <a:t>ΙΣΟΛΟΓΙΣΜΟΣ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43055" y="1692163"/>
            <a:ext cx="63038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200" dirty="0" smtClean="0"/>
              <a:t>     </a:t>
            </a:r>
            <a:r>
              <a:rPr lang="el-GR" sz="2200" b="1" dirty="0" smtClean="0"/>
              <a:t>Ισολογισμός</a:t>
            </a:r>
            <a:r>
              <a:rPr lang="el-GR" sz="2200" dirty="0" smtClean="0"/>
              <a:t> είναι η λογιστική κατάσταση, στην οποία εμφανίζονται </a:t>
            </a:r>
            <a:r>
              <a:rPr lang="el-GR" sz="2200" u="sng" dirty="0" smtClean="0"/>
              <a:t>συνοπτικά</a:t>
            </a:r>
            <a:r>
              <a:rPr lang="el-GR" sz="2200" dirty="0" smtClean="0"/>
              <a:t> τα </a:t>
            </a:r>
            <a:r>
              <a:rPr lang="el-GR" sz="2200" u="sng" dirty="0" smtClean="0"/>
              <a:t>περιουσιακά στοιχεία </a:t>
            </a:r>
            <a:r>
              <a:rPr lang="el-GR" sz="2200" dirty="0" smtClean="0"/>
              <a:t>της επιχείρησης </a:t>
            </a:r>
            <a:r>
              <a:rPr lang="el-GR" sz="2200" u="sng" dirty="0" smtClean="0"/>
              <a:t>και η αξία </a:t>
            </a:r>
            <a:r>
              <a:rPr lang="el-GR" sz="2200" dirty="0" smtClean="0"/>
              <a:t>τους, σε </a:t>
            </a:r>
            <a:r>
              <a:rPr lang="el-GR" sz="2200" u="sng" dirty="0" smtClean="0"/>
              <a:t>ορισμένη χρονική στιγμή</a:t>
            </a:r>
            <a:r>
              <a:rPr lang="el-GR" sz="2200" dirty="0" smtClean="0"/>
              <a:t>, εκφρασμένα με το </a:t>
            </a:r>
            <a:r>
              <a:rPr lang="el-GR" sz="2200" u="sng" dirty="0" smtClean="0"/>
              <a:t>ίδιο νόμισμα</a:t>
            </a:r>
            <a:r>
              <a:rPr lang="el-GR" sz="2200" dirty="0" smtClean="0"/>
              <a:t>.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5043055" y="3743722"/>
            <a:ext cx="63038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200" dirty="0" smtClean="0"/>
              <a:t>    Ο ισολογισμός, όπως και η απογραφή, </a:t>
            </a:r>
            <a:r>
              <a:rPr lang="el-GR" sz="2200" u="sng" dirty="0" smtClean="0"/>
              <a:t>στηρίζεται</a:t>
            </a:r>
            <a:r>
              <a:rPr lang="el-GR" sz="2200" dirty="0" smtClean="0"/>
              <a:t> στη γνωστή ισότητα </a:t>
            </a:r>
            <a:r>
              <a:rPr lang="el-GR" sz="2200" b="1" dirty="0" smtClean="0"/>
              <a:t>Ε = Π.Π. + Κ.Π.</a:t>
            </a:r>
            <a:r>
              <a:rPr lang="el-GR" sz="2200" dirty="0" smtClean="0"/>
              <a:t>, ή </a:t>
            </a:r>
            <a:r>
              <a:rPr lang="el-GR" sz="2200" b="1" dirty="0" smtClean="0"/>
              <a:t>Ε = Π</a:t>
            </a:r>
            <a:r>
              <a:rPr lang="el-GR" sz="2200" dirty="0" smtClean="0"/>
              <a:t>. </a:t>
            </a:r>
          </a:p>
          <a:p>
            <a:pPr algn="just"/>
            <a:endParaRPr lang="el-GR" sz="2200" dirty="0"/>
          </a:p>
          <a:p>
            <a:pPr algn="just"/>
            <a:r>
              <a:rPr lang="el-GR" sz="2200" dirty="0" smtClean="0"/>
              <a:t>     Αποτελεί την </a:t>
            </a:r>
            <a:r>
              <a:rPr lang="el-GR" sz="2200" u="sng" dirty="0" smtClean="0"/>
              <a:t>επίσημη εικόνα </a:t>
            </a:r>
            <a:r>
              <a:rPr lang="el-GR" sz="2200" dirty="0" smtClean="0"/>
              <a:t>της συγκρότησης </a:t>
            </a:r>
            <a:r>
              <a:rPr lang="el-GR" sz="2200" u="sng" dirty="0" smtClean="0"/>
              <a:t>της περιουσίας </a:t>
            </a:r>
            <a:r>
              <a:rPr lang="el-GR" sz="2200" dirty="0" smtClean="0"/>
              <a:t>της επιχείρησης για όσους ενδιαφέρονται γι’ αυτή και γι’ αυτό </a:t>
            </a:r>
            <a:r>
              <a:rPr lang="el-GR" sz="2200" u="sng" dirty="0" smtClean="0"/>
              <a:t>δημοσιεύεται</a:t>
            </a:r>
            <a:r>
              <a:rPr lang="el-GR" sz="2200" dirty="0" smtClean="0"/>
              <a:t>.  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996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91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7" y="135497"/>
            <a:ext cx="7633854" cy="862030"/>
          </a:xfrm>
        </p:spPr>
        <p:txBody>
          <a:bodyPr/>
          <a:lstStyle/>
          <a:p>
            <a:pPr algn="ctr"/>
            <a:r>
              <a:rPr lang="el-GR" dirty="0" smtClean="0"/>
              <a:t>2.3.2. ΥΠΟΔΕΙΓΜΑ ΙΣΟΛΟΓΙΣΜΟΥ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3484" y="1648968"/>
            <a:ext cx="7090483" cy="127434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l-GR" sz="2000" dirty="0" smtClean="0"/>
              <a:t>     Όπως στην απογραφή, έτσι και στον Ισολογισμό, το </a:t>
            </a:r>
            <a:r>
              <a:rPr lang="el-GR" sz="2000" u="sng" dirty="0" smtClean="0"/>
              <a:t>Ενεργητικό</a:t>
            </a:r>
            <a:r>
              <a:rPr lang="el-GR" sz="2000" dirty="0" smtClean="0"/>
              <a:t> και το </a:t>
            </a:r>
            <a:r>
              <a:rPr lang="el-GR" sz="2000" u="sng" dirty="0" smtClean="0"/>
              <a:t>Παθητικό</a:t>
            </a:r>
            <a:r>
              <a:rPr lang="el-GR" sz="2000" dirty="0" smtClean="0"/>
              <a:t> εμφανίζονται με τις </a:t>
            </a:r>
            <a:r>
              <a:rPr lang="el-GR" sz="2000" u="sng" dirty="0" smtClean="0"/>
              <a:t>διακρίσεις</a:t>
            </a:r>
            <a:r>
              <a:rPr lang="el-GR" sz="2000" dirty="0" smtClean="0"/>
              <a:t> τους και τις </a:t>
            </a:r>
            <a:r>
              <a:rPr lang="el-GR" sz="2000" u="sng" dirty="0" smtClean="0"/>
              <a:t>υποδιακρίσεις</a:t>
            </a:r>
            <a:r>
              <a:rPr lang="el-GR" sz="2000" dirty="0" smtClean="0"/>
              <a:t> τους.</a:t>
            </a:r>
            <a:endParaRPr lang="en-US" sz="2000" dirty="0"/>
          </a:p>
          <a:p>
            <a:pPr marL="457200" indent="-457200" algn="just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255" y="1"/>
            <a:ext cx="4017816" cy="6857999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723484" y="3075709"/>
            <a:ext cx="7090483" cy="1274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l-GR" sz="2000" dirty="0" smtClean="0"/>
              <a:t>     Καταχωρείται στο ίδιο βιβλίο (</a:t>
            </a:r>
            <a:r>
              <a:rPr lang="el-GR" sz="2000" u="sng" dirty="0" smtClean="0"/>
              <a:t>Απογραφών και Ισολογισμών</a:t>
            </a:r>
            <a:r>
              <a:rPr lang="el-GR" sz="2000" dirty="0" smtClean="0"/>
              <a:t>), σε </a:t>
            </a:r>
            <a:r>
              <a:rPr lang="el-GR" sz="2000" u="sng" dirty="0" smtClean="0"/>
              <a:t>δύο σελίδες</a:t>
            </a:r>
            <a:r>
              <a:rPr lang="el-GR" sz="2000" dirty="0" smtClean="0"/>
              <a:t>, τη μία </a:t>
            </a:r>
            <a:r>
              <a:rPr lang="el-GR" sz="2000" u="sng" dirty="0" smtClean="0"/>
              <a:t>δίπλα</a:t>
            </a:r>
            <a:r>
              <a:rPr lang="el-GR" sz="2000" dirty="0" smtClean="0"/>
              <a:t> στην άλλη. Στην αριστερή το Ενεργητικό και στη δεξιά το Παθητικό.</a:t>
            </a:r>
          </a:p>
          <a:p>
            <a:pPr marL="457200" indent="-457200" algn="just">
              <a:buFont typeface="+mj-lt"/>
              <a:buAutoNum type="arabicPeriod"/>
            </a:pPr>
            <a:endParaRPr lang="el-GR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723484" y="4502450"/>
            <a:ext cx="7090483" cy="1274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l-GR" sz="2000" dirty="0" smtClean="0"/>
              <a:t>     Τα </a:t>
            </a:r>
            <a:r>
              <a:rPr lang="el-GR" sz="2000" u="sng" dirty="0" smtClean="0"/>
              <a:t>σύνολα</a:t>
            </a:r>
            <a:r>
              <a:rPr lang="el-GR" sz="2000" dirty="0" smtClean="0"/>
              <a:t> του Ενεργητικού και του Παθητικού γράφονται στο </a:t>
            </a:r>
            <a:r>
              <a:rPr lang="el-GR" sz="2000" u="sng" dirty="0" smtClean="0"/>
              <a:t>ίδιο ύψος</a:t>
            </a:r>
            <a:r>
              <a:rPr lang="el-GR" sz="2000" dirty="0" smtClean="0"/>
              <a:t>. Σε όποια πλευρά υπάρχει </a:t>
            </a:r>
            <a:r>
              <a:rPr lang="el-GR" sz="2000" u="sng" dirty="0" smtClean="0"/>
              <a:t>κενός χώρος</a:t>
            </a:r>
            <a:r>
              <a:rPr lang="el-GR" sz="2000" dirty="0" smtClean="0"/>
              <a:t>, βάζουμε μια </a:t>
            </a:r>
            <a:r>
              <a:rPr lang="el-GR" sz="2000" u="sng" dirty="0" smtClean="0"/>
              <a:t>τεθλασμένη γραμμή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4851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4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98863" y="554182"/>
            <a:ext cx="4880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ΥΠΟΔΕΙΓΜΑ   ΙΣΟΛΟΓΙΣΜΟΥ</a:t>
            </a:r>
            <a:endParaRPr lang="en-US" sz="2000" b="1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441519"/>
              </p:ext>
            </p:extLst>
          </p:nvPr>
        </p:nvGraphicFramePr>
        <p:xfrm>
          <a:off x="290944" y="954287"/>
          <a:ext cx="11596258" cy="5751542"/>
        </p:xfrm>
        <a:graphic>
          <a:graphicData uri="http://schemas.openxmlformats.org/drawingml/2006/table">
            <a:tbl>
              <a:tblPr/>
              <a:tblGrid>
                <a:gridCol w="336751">
                  <a:extLst>
                    <a:ext uri="{9D8B030D-6E8A-4147-A177-3AD203B41FA5}">
                      <a16:colId xmlns:a16="http://schemas.microsoft.com/office/drawing/2014/main" val="2933532347"/>
                    </a:ext>
                  </a:extLst>
                </a:gridCol>
                <a:gridCol w="2462493">
                  <a:extLst>
                    <a:ext uri="{9D8B030D-6E8A-4147-A177-3AD203B41FA5}">
                      <a16:colId xmlns:a16="http://schemas.microsoft.com/office/drawing/2014/main" val="855451294"/>
                    </a:ext>
                  </a:extLst>
                </a:gridCol>
                <a:gridCol w="1010254">
                  <a:extLst>
                    <a:ext uri="{9D8B030D-6E8A-4147-A177-3AD203B41FA5}">
                      <a16:colId xmlns:a16="http://schemas.microsoft.com/office/drawing/2014/main" val="2044251700"/>
                    </a:ext>
                  </a:extLst>
                </a:gridCol>
                <a:gridCol w="1010254">
                  <a:extLst>
                    <a:ext uri="{9D8B030D-6E8A-4147-A177-3AD203B41FA5}">
                      <a16:colId xmlns:a16="http://schemas.microsoft.com/office/drawing/2014/main" val="1524551268"/>
                    </a:ext>
                  </a:extLst>
                </a:gridCol>
                <a:gridCol w="1010254">
                  <a:extLst>
                    <a:ext uri="{9D8B030D-6E8A-4147-A177-3AD203B41FA5}">
                      <a16:colId xmlns:a16="http://schemas.microsoft.com/office/drawing/2014/main" val="1867968490"/>
                    </a:ext>
                  </a:extLst>
                </a:gridCol>
                <a:gridCol w="83574">
                  <a:extLst>
                    <a:ext uri="{9D8B030D-6E8A-4147-A177-3AD203B41FA5}">
                      <a16:colId xmlns:a16="http://schemas.microsoft.com/office/drawing/2014/main" val="1564052047"/>
                    </a:ext>
                  </a:extLst>
                </a:gridCol>
                <a:gridCol w="399893">
                  <a:extLst>
                    <a:ext uri="{9D8B030D-6E8A-4147-A177-3AD203B41FA5}">
                      <a16:colId xmlns:a16="http://schemas.microsoft.com/office/drawing/2014/main" val="2060818204"/>
                    </a:ext>
                  </a:extLst>
                </a:gridCol>
                <a:gridCol w="2252023">
                  <a:extLst>
                    <a:ext uri="{9D8B030D-6E8A-4147-A177-3AD203B41FA5}">
                      <a16:colId xmlns:a16="http://schemas.microsoft.com/office/drawing/2014/main" val="401008239"/>
                    </a:ext>
                  </a:extLst>
                </a:gridCol>
                <a:gridCol w="1010254">
                  <a:extLst>
                    <a:ext uri="{9D8B030D-6E8A-4147-A177-3AD203B41FA5}">
                      <a16:colId xmlns:a16="http://schemas.microsoft.com/office/drawing/2014/main" val="2275325632"/>
                    </a:ext>
                  </a:extLst>
                </a:gridCol>
                <a:gridCol w="1010254">
                  <a:extLst>
                    <a:ext uri="{9D8B030D-6E8A-4147-A177-3AD203B41FA5}">
                      <a16:colId xmlns:a16="http://schemas.microsoft.com/office/drawing/2014/main" val="2904844567"/>
                    </a:ext>
                  </a:extLst>
                </a:gridCol>
                <a:gridCol w="1010254">
                  <a:extLst>
                    <a:ext uri="{9D8B030D-6E8A-4147-A177-3AD203B41FA5}">
                      <a16:colId xmlns:a16="http://schemas.microsoft.com/office/drawing/2014/main" val="1177343738"/>
                    </a:ext>
                  </a:extLst>
                </a:gridCol>
              </a:tblGrid>
              <a:tr h="239632"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ΕΝΕΡΓΗΤΙΚΟ</a:t>
                      </a:r>
                      <a:endParaRPr lang="en-US" sz="16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ΠΑΘΗΤΙΚΟ</a:t>
                      </a:r>
                      <a:endParaRPr lang="en-US" sz="16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26571"/>
                  </a:ext>
                </a:extLst>
              </a:tr>
              <a:tr h="239632"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814515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Α.</a:t>
                      </a:r>
                      <a:endParaRPr lang="en-US" sz="12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ΠΑΓΙΟ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41.000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Α.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ΙΔΙΟ ΚΕΦΑΛΑΙΟ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22.700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665858"/>
                  </a:ext>
                </a:extLst>
              </a:tr>
              <a:tr h="32949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Ενσώματες Ακινητοποιήσεις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39.000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Κεφάλαιο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1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1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43662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Κτίρια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Αποθεματικά Κεφάλαια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2.700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891759"/>
                  </a:ext>
                </a:extLst>
              </a:tr>
              <a:tr h="379416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Μηχανήματα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Β.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ΥΠΟΧΡΕΩΣΕΙΣ ΠΡΟΣ ΤΡΙΤΟΥΣ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31.300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850060"/>
                  </a:ext>
                </a:extLst>
              </a:tr>
              <a:tr h="32949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Μεταφορικά Μέσα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Μακροπρόθεσμες Υποχρεώσεις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22.000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67027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Έπιπλα &amp; Λ.Εξοπλισμός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4" marR="7744" marT="7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Ομολογιακά δάνεια</a:t>
                      </a: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602910"/>
                  </a:ext>
                </a:extLst>
              </a:tr>
              <a:tr h="32949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Ασώματες </a:t>
                      </a:r>
                      <a:b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Ακινητοποιήσεις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2.000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Δάνεια από Τράπεζες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dbl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20.000</a:t>
                      </a:r>
                      <a:endParaRPr lang="en-US" sz="1200" b="0" i="0" u="dbl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282353"/>
                  </a:ext>
                </a:extLst>
              </a:tr>
              <a:tr h="32949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Διπλώματα Ευρεσιτεχνίας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2.000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Βραχυπρόθεσμες Υποχρεώσεις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sng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9.300</a:t>
                      </a:r>
                      <a:endParaRPr lang="en-US" sz="1200" b="1" i="0" u="sng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671846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Β.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ΚΥΚΛΟΦΟΡΟΥΝ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13.000</a:t>
                      </a:r>
                      <a:endParaRPr lang="en-US" sz="1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4" marR="7744" marT="7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Προμηθευτές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265874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Αποθέματα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3.000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Γραμμάτια Πληρωτέα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767036"/>
                  </a:ext>
                </a:extLst>
              </a:tr>
              <a:tr h="26958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Εμπορεύματα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3.000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Πιστωτές Διάφοροι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264694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Απαιτήσεις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4.000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Υποχρεώσεις από Φ-Τ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1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1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217287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Πελάτες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Ασφαλ. Οργανισμοί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397861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Γραμμάτια Εισπρακτέα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1500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4" marR="7744" marT="7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4" marR="7744" marT="7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468769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Διαθέσιμα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sng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6.000</a:t>
                      </a:r>
                      <a:endParaRPr lang="en-US" sz="1200" b="1" i="0" u="sng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997437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Ταμείο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73817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Καταθέσεις Όψεως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5.000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083536"/>
                  </a:ext>
                </a:extLst>
              </a:tr>
              <a:tr h="2396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ΣΥΝΟΛΟ</a:t>
                      </a:r>
                      <a:endParaRPr lang="en-US" sz="14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dbl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54.000</a:t>
                      </a:r>
                      <a:endParaRPr lang="en-US" sz="1400" b="1" i="0" u="dbl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sng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1" i="0" u="dbl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ΣΥΝΟΛΟ</a:t>
                      </a:r>
                      <a:endParaRPr lang="en-US" sz="14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400" b="1" i="0" u="dbl" strike="noStrike" dirty="0">
                          <a:solidFill>
                            <a:srgbClr val="80340D"/>
                          </a:solidFill>
                          <a:effectLst/>
                          <a:latin typeface="Arial" panose="020B0604020202020204" pitchFamily="34" charset="0"/>
                        </a:rPr>
                        <a:t>54.000</a:t>
                      </a:r>
                      <a:endParaRPr lang="en-US" sz="1400" b="1" i="0" u="dbl" strike="noStrike" dirty="0">
                        <a:solidFill>
                          <a:srgbClr val="8034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4" marR="7744" marT="7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676429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6636327" y="5472545"/>
            <a:ext cx="2189018" cy="138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39200" y="5472545"/>
            <a:ext cx="2064327" cy="969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75818" y="6428509"/>
            <a:ext cx="1011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44537" y="922549"/>
            <a:ext cx="6930043" cy="646437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2. 2. 3.   ΜΟΡΦΕΣ ΙΣΟΛΟΓΙΣΜΟΥ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45" y="262377"/>
            <a:ext cx="3680874" cy="6333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8764" y="2258291"/>
            <a:ext cx="667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Ανάλογα με τη </a:t>
            </a:r>
            <a:r>
              <a:rPr lang="el-G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σχέση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του </a:t>
            </a:r>
            <a:r>
              <a:rPr lang="el-G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Ενεργητικού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(Ε) με το </a:t>
            </a:r>
            <a:r>
              <a:rPr lang="el-G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Πραγματικό Παθητικό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(Π), ο Ισολογισμός διακρίνεται 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θετικό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ουδέτερο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αρνητικό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44538" y="3962400"/>
            <a:ext cx="6930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2920" indent="-457200" algn="just">
              <a:buFont typeface="+mj-lt"/>
              <a:buAutoNum type="arabicPeriod"/>
            </a:pP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Θετικός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&gt; Π.Π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.  ή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Π.Π. = 0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Κ.Π. &gt; 0</a:t>
            </a:r>
            <a:r>
              <a:rPr lang="el-G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502920" indent="-457200" algn="just">
              <a:buFont typeface="+mj-lt"/>
              <a:buAutoNum type="arabicPeriod"/>
            </a:pP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Ουδέτερος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Ε = Π.Π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.                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Κ.Π. = 0</a:t>
            </a:r>
            <a:r>
              <a:rPr lang="el-G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502920" indent="-457200" algn="just">
              <a:buFont typeface="+mj-lt"/>
              <a:buAutoNum type="arabicPeriod"/>
            </a:pP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Αρνητικός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Ε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&lt; Π.Π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 ή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Κ.Π.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5376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418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07471" y="933090"/>
            <a:ext cx="9656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Θετικός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Κ.Π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. &gt;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&gt; Π.Π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l-GR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2850"/>
              </p:ext>
            </p:extLst>
          </p:nvPr>
        </p:nvGraphicFramePr>
        <p:xfrm>
          <a:off x="1233055" y="2173773"/>
          <a:ext cx="9005452" cy="4156363"/>
        </p:xfrm>
        <a:graphic>
          <a:graphicData uri="http://schemas.openxmlformats.org/drawingml/2006/table">
            <a:tbl>
              <a:tblPr/>
              <a:tblGrid>
                <a:gridCol w="70526">
                  <a:extLst>
                    <a:ext uri="{9D8B030D-6E8A-4147-A177-3AD203B41FA5}">
                      <a16:colId xmlns:a16="http://schemas.microsoft.com/office/drawing/2014/main" val="3935337811"/>
                    </a:ext>
                  </a:extLst>
                </a:gridCol>
                <a:gridCol w="3438124">
                  <a:extLst>
                    <a:ext uri="{9D8B030D-6E8A-4147-A177-3AD203B41FA5}">
                      <a16:colId xmlns:a16="http://schemas.microsoft.com/office/drawing/2014/main" val="1342731881"/>
                    </a:ext>
                  </a:extLst>
                </a:gridCol>
                <a:gridCol w="1075516">
                  <a:extLst>
                    <a:ext uri="{9D8B030D-6E8A-4147-A177-3AD203B41FA5}">
                      <a16:colId xmlns:a16="http://schemas.microsoft.com/office/drawing/2014/main" val="804289305"/>
                    </a:ext>
                  </a:extLst>
                </a:gridCol>
                <a:gridCol w="61922">
                  <a:extLst>
                    <a:ext uri="{9D8B030D-6E8A-4147-A177-3AD203B41FA5}">
                      <a16:colId xmlns:a16="http://schemas.microsoft.com/office/drawing/2014/main" val="3945008742"/>
                    </a:ext>
                  </a:extLst>
                </a:gridCol>
                <a:gridCol w="3156021">
                  <a:extLst>
                    <a:ext uri="{9D8B030D-6E8A-4147-A177-3AD203B41FA5}">
                      <a16:colId xmlns:a16="http://schemas.microsoft.com/office/drawing/2014/main" val="2860055753"/>
                    </a:ext>
                  </a:extLst>
                </a:gridCol>
                <a:gridCol w="1097555">
                  <a:extLst>
                    <a:ext uri="{9D8B030D-6E8A-4147-A177-3AD203B41FA5}">
                      <a16:colId xmlns:a16="http://schemas.microsoft.com/office/drawing/2014/main" val="3328226"/>
                    </a:ext>
                  </a:extLst>
                </a:gridCol>
                <a:gridCol w="105788">
                  <a:extLst>
                    <a:ext uri="{9D8B030D-6E8A-4147-A177-3AD203B41FA5}">
                      <a16:colId xmlns:a16="http://schemas.microsoft.com/office/drawing/2014/main" val="1408211600"/>
                    </a:ext>
                  </a:extLst>
                </a:gridCol>
              </a:tblGrid>
              <a:tr h="34849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545922"/>
                  </a:ext>
                </a:extLst>
              </a:tr>
              <a:tr h="6714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Ι  Σ  Ο  Λ  Ο  Γ  Ι  Σ  Μ  Ο  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706754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ΕΝΕΡΓΗΤΙΚΟ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ΠΑΘΗΤΙΚΟ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151415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Μεταφορικά Μέσα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Προμηθευτές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128609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Έπιπλα και Λοιπός Εξοπλισμός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Γραμμάτια Πληρωτέα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899410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Εμπορεύματα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Κεφάλαιο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578978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Πελάτες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5191"/>
                  </a:ext>
                </a:extLst>
              </a:tr>
              <a:tr h="37407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Ταμείο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265075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423982"/>
                  </a:ext>
                </a:extLst>
              </a:tr>
              <a:tr h="34849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8388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7471" y="1553431"/>
            <a:ext cx="9656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/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α.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Π.Π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Π.Π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+ Κ.Π.</a:t>
            </a:r>
            <a:r>
              <a:rPr lang="el-GR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l-GR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9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418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512194"/>
              </p:ext>
            </p:extLst>
          </p:nvPr>
        </p:nvGraphicFramePr>
        <p:xfrm>
          <a:off x="1233055" y="2229189"/>
          <a:ext cx="9005452" cy="4156363"/>
        </p:xfrm>
        <a:graphic>
          <a:graphicData uri="http://schemas.openxmlformats.org/drawingml/2006/table">
            <a:tbl>
              <a:tblPr/>
              <a:tblGrid>
                <a:gridCol w="70526">
                  <a:extLst>
                    <a:ext uri="{9D8B030D-6E8A-4147-A177-3AD203B41FA5}">
                      <a16:colId xmlns:a16="http://schemas.microsoft.com/office/drawing/2014/main" val="3935337811"/>
                    </a:ext>
                  </a:extLst>
                </a:gridCol>
                <a:gridCol w="3438124">
                  <a:extLst>
                    <a:ext uri="{9D8B030D-6E8A-4147-A177-3AD203B41FA5}">
                      <a16:colId xmlns:a16="http://schemas.microsoft.com/office/drawing/2014/main" val="1342731881"/>
                    </a:ext>
                  </a:extLst>
                </a:gridCol>
                <a:gridCol w="1075516">
                  <a:extLst>
                    <a:ext uri="{9D8B030D-6E8A-4147-A177-3AD203B41FA5}">
                      <a16:colId xmlns:a16="http://schemas.microsoft.com/office/drawing/2014/main" val="804289305"/>
                    </a:ext>
                  </a:extLst>
                </a:gridCol>
                <a:gridCol w="61922">
                  <a:extLst>
                    <a:ext uri="{9D8B030D-6E8A-4147-A177-3AD203B41FA5}">
                      <a16:colId xmlns:a16="http://schemas.microsoft.com/office/drawing/2014/main" val="3945008742"/>
                    </a:ext>
                  </a:extLst>
                </a:gridCol>
                <a:gridCol w="3156021">
                  <a:extLst>
                    <a:ext uri="{9D8B030D-6E8A-4147-A177-3AD203B41FA5}">
                      <a16:colId xmlns:a16="http://schemas.microsoft.com/office/drawing/2014/main" val="2860055753"/>
                    </a:ext>
                  </a:extLst>
                </a:gridCol>
                <a:gridCol w="1097555">
                  <a:extLst>
                    <a:ext uri="{9D8B030D-6E8A-4147-A177-3AD203B41FA5}">
                      <a16:colId xmlns:a16="http://schemas.microsoft.com/office/drawing/2014/main" val="3328226"/>
                    </a:ext>
                  </a:extLst>
                </a:gridCol>
                <a:gridCol w="105788">
                  <a:extLst>
                    <a:ext uri="{9D8B030D-6E8A-4147-A177-3AD203B41FA5}">
                      <a16:colId xmlns:a16="http://schemas.microsoft.com/office/drawing/2014/main" val="1408211600"/>
                    </a:ext>
                  </a:extLst>
                </a:gridCol>
              </a:tblGrid>
              <a:tr h="34849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545922"/>
                  </a:ext>
                </a:extLst>
              </a:tr>
              <a:tr h="6714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Ι  Σ  Ο  Λ  Ο  Γ  Ι  Σ  Μ  Ο  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706754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ΕΝΕΡΓΗΤΙΚΟ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ΠΑΘΗΤΙΚΟ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151415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Μεταφορικά Μέσα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Κεφάλαιο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128609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Έπιπλα και Λοιπός Εξοπλισμός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899410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Εμπορεύματα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578978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Πελάτες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5191"/>
                  </a:ext>
                </a:extLst>
              </a:tr>
              <a:tr h="37407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Ταμείο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265075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423982"/>
                  </a:ext>
                </a:extLst>
              </a:tr>
              <a:tr h="34849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8388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7471" y="1553429"/>
            <a:ext cx="9656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β.   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Π.Π.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  Ε = Κ.Π.</a:t>
            </a:r>
            <a:r>
              <a:rPr kumimoji="0" lang="el-GR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kumimoji="0" lang="el-GR" sz="2200" b="1" i="0" u="sng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7471" y="933090"/>
            <a:ext cx="9656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Θετικός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Κ.Π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. &gt;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&gt; Π.Π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l-GR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4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1635" y="1066800"/>
            <a:ext cx="734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 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Ουδέτερος :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Κ.Π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. =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      Ε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= Π.Π.     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l-GR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207883"/>
              </p:ext>
            </p:extLst>
          </p:nvPr>
        </p:nvGraphicFramePr>
        <p:xfrm>
          <a:off x="969820" y="1634698"/>
          <a:ext cx="9989126" cy="4073510"/>
        </p:xfrm>
        <a:graphic>
          <a:graphicData uri="http://schemas.openxmlformats.org/drawingml/2006/table">
            <a:tbl>
              <a:tblPr/>
              <a:tblGrid>
                <a:gridCol w="78229">
                  <a:extLst>
                    <a:ext uri="{9D8B030D-6E8A-4147-A177-3AD203B41FA5}">
                      <a16:colId xmlns:a16="http://schemas.microsoft.com/office/drawing/2014/main" val="1513102065"/>
                    </a:ext>
                  </a:extLst>
                </a:gridCol>
                <a:gridCol w="3813673">
                  <a:extLst>
                    <a:ext uri="{9D8B030D-6E8A-4147-A177-3AD203B41FA5}">
                      <a16:colId xmlns:a16="http://schemas.microsoft.com/office/drawing/2014/main" val="622819462"/>
                    </a:ext>
                  </a:extLst>
                </a:gridCol>
                <a:gridCol w="1192996">
                  <a:extLst>
                    <a:ext uri="{9D8B030D-6E8A-4147-A177-3AD203B41FA5}">
                      <a16:colId xmlns:a16="http://schemas.microsoft.com/office/drawing/2014/main" val="1151033540"/>
                    </a:ext>
                  </a:extLst>
                </a:gridCol>
                <a:gridCol w="68685">
                  <a:extLst>
                    <a:ext uri="{9D8B030D-6E8A-4147-A177-3AD203B41FA5}">
                      <a16:colId xmlns:a16="http://schemas.microsoft.com/office/drawing/2014/main" val="990425430"/>
                    </a:ext>
                  </a:extLst>
                </a:gridCol>
                <a:gridCol w="3500757">
                  <a:extLst>
                    <a:ext uri="{9D8B030D-6E8A-4147-A177-3AD203B41FA5}">
                      <a16:colId xmlns:a16="http://schemas.microsoft.com/office/drawing/2014/main" val="2703858449"/>
                    </a:ext>
                  </a:extLst>
                </a:gridCol>
                <a:gridCol w="1217442">
                  <a:extLst>
                    <a:ext uri="{9D8B030D-6E8A-4147-A177-3AD203B41FA5}">
                      <a16:colId xmlns:a16="http://schemas.microsoft.com/office/drawing/2014/main" val="486270697"/>
                    </a:ext>
                  </a:extLst>
                </a:gridCol>
                <a:gridCol w="117344">
                  <a:extLst>
                    <a:ext uri="{9D8B030D-6E8A-4147-A177-3AD203B41FA5}">
                      <a16:colId xmlns:a16="http://schemas.microsoft.com/office/drawing/2014/main" val="930266379"/>
                    </a:ext>
                  </a:extLst>
                </a:gridCol>
              </a:tblGrid>
              <a:tr h="3415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91841"/>
                  </a:ext>
                </a:extLst>
              </a:tr>
              <a:tr h="658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Ι  Σ  Ο  Λ  Ο  Γ  Ι  Σ  Μ  Ο  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825204"/>
                  </a:ext>
                </a:extLst>
              </a:tr>
              <a:tr h="39168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ΕΝΕΡΓΗΤΙΚΟ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ΠΑΘΗΤΙΚΟ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25624"/>
                  </a:ext>
                </a:extLst>
              </a:tr>
              <a:tr h="39168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Έπιπλα και Λοιπός Εξοπλισμός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Προμηθευτές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621007"/>
                  </a:ext>
                </a:extLst>
              </a:tr>
              <a:tr h="39168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Εμπορεύματα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Γραμμάτια Πληρωτέα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304291"/>
                  </a:ext>
                </a:extLst>
              </a:tr>
              <a:tr h="39168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Γραμμάτια Εισπρακτέα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Υποχρεώσεις από Φόρ-Τέλη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599738"/>
                  </a:ext>
                </a:extLst>
              </a:tr>
              <a:tr h="39168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Ταμείο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Ασφαλιστικοί Οργανισμοί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904760"/>
                  </a:ext>
                </a:extLst>
              </a:tr>
              <a:tr h="366617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610132"/>
                  </a:ext>
                </a:extLst>
              </a:tr>
              <a:tr h="40735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613217"/>
                  </a:ext>
                </a:extLst>
              </a:tr>
              <a:tr h="3415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413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0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418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494610"/>
              </p:ext>
            </p:extLst>
          </p:nvPr>
        </p:nvGraphicFramePr>
        <p:xfrm>
          <a:off x="955962" y="2351644"/>
          <a:ext cx="10072253" cy="4004240"/>
        </p:xfrm>
        <a:graphic>
          <a:graphicData uri="http://schemas.openxmlformats.org/drawingml/2006/table">
            <a:tbl>
              <a:tblPr/>
              <a:tblGrid>
                <a:gridCol w="78880">
                  <a:extLst>
                    <a:ext uri="{9D8B030D-6E8A-4147-A177-3AD203B41FA5}">
                      <a16:colId xmlns:a16="http://schemas.microsoft.com/office/drawing/2014/main" val="3710517182"/>
                    </a:ext>
                  </a:extLst>
                </a:gridCol>
                <a:gridCol w="3845410">
                  <a:extLst>
                    <a:ext uri="{9D8B030D-6E8A-4147-A177-3AD203B41FA5}">
                      <a16:colId xmlns:a16="http://schemas.microsoft.com/office/drawing/2014/main" val="2799499318"/>
                    </a:ext>
                  </a:extLst>
                </a:gridCol>
                <a:gridCol w="1202924">
                  <a:extLst>
                    <a:ext uri="{9D8B030D-6E8A-4147-A177-3AD203B41FA5}">
                      <a16:colId xmlns:a16="http://schemas.microsoft.com/office/drawing/2014/main" val="1414940667"/>
                    </a:ext>
                  </a:extLst>
                </a:gridCol>
                <a:gridCol w="69257">
                  <a:extLst>
                    <a:ext uri="{9D8B030D-6E8A-4147-A177-3AD203B41FA5}">
                      <a16:colId xmlns:a16="http://schemas.microsoft.com/office/drawing/2014/main" val="1923807986"/>
                    </a:ext>
                  </a:extLst>
                </a:gridCol>
                <a:gridCol w="3529889">
                  <a:extLst>
                    <a:ext uri="{9D8B030D-6E8A-4147-A177-3AD203B41FA5}">
                      <a16:colId xmlns:a16="http://schemas.microsoft.com/office/drawing/2014/main" val="2077222663"/>
                    </a:ext>
                  </a:extLst>
                </a:gridCol>
                <a:gridCol w="1227573">
                  <a:extLst>
                    <a:ext uri="{9D8B030D-6E8A-4147-A177-3AD203B41FA5}">
                      <a16:colId xmlns:a16="http://schemas.microsoft.com/office/drawing/2014/main" val="535486941"/>
                    </a:ext>
                  </a:extLst>
                </a:gridCol>
                <a:gridCol w="118320">
                  <a:extLst>
                    <a:ext uri="{9D8B030D-6E8A-4147-A177-3AD203B41FA5}">
                      <a16:colId xmlns:a16="http://schemas.microsoft.com/office/drawing/2014/main" val="1713033749"/>
                    </a:ext>
                  </a:extLst>
                </a:gridCol>
              </a:tblGrid>
              <a:tr h="33574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032804"/>
                  </a:ext>
                </a:extLst>
              </a:tr>
              <a:tr h="64683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Ι  Σ  Ο  Λ  Ο  Γ  Ι  Σ  Μ  Ο  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835182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ΕΝΕΡΓΗΤΙΚΟ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ΠΑΘΗΤΙΚΟ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025964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Έπιπλα και Λοιπός Εξοπλισμός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Προμηθευτές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140344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Εμπορεύματα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Γραμμάτια Πληρωτέα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594241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Πελάτες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Υποχρεώσεις από Φόρ-Τέλη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041437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Ταμείο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03281"/>
                  </a:ext>
                </a:extLst>
              </a:tr>
              <a:tr h="360382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Καθαρή Θέση(έλλειμμα)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55864"/>
                  </a:ext>
                </a:extLst>
              </a:tr>
              <a:tr h="40042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240594"/>
                  </a:ext>
                </a:extLst>
              </a:tr>
              <a:tr h="33574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84734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5127" y="1053765"/>
            <a:ext cx="1018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/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Αρνητικός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  <a:r>
              <a:rPr lang="el-GR" sz="2400" b="1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Κ.Π</a:t>
            </a:r>
            <a:r>
              <a:rPr lang="el-GR" sz="24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400" b="1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 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 &lt; Π.Π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     </a:t>
            </a:r>
            <a:endParaRPr lang="el-GR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126" y="1669740"/>
            <a:ext cx="10183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/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α.  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 0   :    Ε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έλλειμα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Κ.Π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Π.Π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418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03667"/>
              </p:ext>
            </p:extLst>
          </p:nvPr>
        </p:nvGraphicFramePr>
        <p:xfrm>
          <a:off x="955963" y="2292113"/>
          <a:ext cx="10072253" cy="4004240"/>
        </p:xfrm>
        <a:graphic>
          <a:graphicData uri="http://schemas.openxmlformats.org/drawingml/2006/table">
            <a:tbl>
              <a:tblPr/>
              <a:tblGrid>
                <a:gridCol w="78880">
                  <a:extLst>
                    <a:ext uri="{9D8B030D-6E8A-4147-A177-3AD203B41FA5}">
                      <a16:colId xmlns:a16="http://schemas.microsoft.com/office/drawing/2014/main" val="3710517182"/>
                    </a:ext>
                  </a:extLst>
                </a:gridCol>
                <a:gridCol w="3845410">
                  <a:extLst>
                    <a:ext uri="{9D8B030D-6E8A-4147-A177-3AD203B41FA5}">
                      <a16:colId xmlns:a16="http://schemas.microsoft.com/office/drawing/2014/main" val="2799499318"/>
                    </a:ext>
                  </a:extLst>
                </a:gridCol>
                <a:gridCol w="1202924">
                  <a:extLst>
                    <a:ext uri="{9D8B030D-6E8A-4147-A177-3AD203B41FA5}">
                      <a16:colId xmlns:a16="http://schemas.microsoft.com/office/drawing/2014/main" val="1414940667"/>
                    </a:ext>
                  </a:extLst>
                </a:gridCol>
                <a:gridCol w="69257">
                  <a:extLst>
                    <a:ext uri="{9D8B030D-6E8A-4147-A177-3AD203B41FA5}">
                      <a16:colId xmlns:a16="http://schemas.microsoft.com/office/drawing/2014/main" val="1923807986"/>
                    </a:ext>
                  </a:extLst>
                </a:gridCol>
                <a:gridCol w="3529889">
                  <a:extLst>
                    <a:ext uri="{9D8B030D-6E8A-4147-A177-3AD203B41FA5}">
                      <a16:colId xmlns:a16="http://schemas.microsoft.com/office/drawing/2014/main" val="2077222663"/>
                    </a:ext>
                  </a:extLst>
                </a:gridCol>
                <a:gridCol w="1227573">
                  <a:extLst>
                    <a:ext uri="{9D8B030D-6E8A-4147-A177-3AD203B41FA5}">
                      <a16:colId xmlns:a16="http://schemas.microsoft.com/office/drawing/2014/main" val="535486941"/>
                    </a:ext>
                  </a:extLst>
                </a:gridCol>
                <a:gridCol w="118320">
                  <a:extLst>
                    <a:ext uri="{9D8B030D-6E8A-4147-A177-3AD203B41FA5}">
                      <a16:colId xmlns:a16="http://schemas.microsoft.com/office/drawing/2014/main" val="1713033749"/>
                    </a:ext>
                  </a:extLst>
                </a:gridCol>
              </a:tblGrid>
              <a:tr h="33574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032804"/>
                  </a:ext>
                </a:extLst>
              </a:tr>
              <a:tr h="64683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Ι  Σ  Ο  Λ  Ο  Γ  Ι  Σ  Μ  Ο  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835182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ΕΝΕΡΓΗΤΙΚΟ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ΠΑΘΗΤΙΚΟ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025964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Καθαρή Θέση(έλλειμμα)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Προμηθευτές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140344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Γραμμάτια Πληρωτέα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594241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Υποχρεώσεις από Φόρ-Τέλη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041437"/>
                  </a:ext>
                </a:extLst>
              </a:tr>
              <a:tr h="3850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03281"/>
                  </a:ext>
                </a:extLst>
              </a:tr>
              <a:tr h="360382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55864"/>
                  </a:ext>
                </a:extLst>
              </a:tr>
              <a:tr h="40042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dbl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240594"/>
                  </a:ext>
                </a:extLst>
              </a:tr>
              <a:tr h="33574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84734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5127" y="1012200"/>
            <a:ext cx="1018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 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Αρνητικός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 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Κ.Π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 0    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 &lt; Π.Π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  <a:endParaRPr kumimoji="0" lang="el-GR" sz="2200" b="1" i="0" u="sng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127" y="1582881"/>
            <a:ext cx="10183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β.    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 = 0   : 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έλλειμα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Κ.Π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Π.Π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l-GR" sz="2200" b="1" i="0" u="sng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3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4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844</Words>
  <Application>Microsoft Office PowerPoint</Application>
  <PresentationFormat>Widescreen</PresentationFormat>
  <Paragraphs>393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Arial</vt:lpstr>
      <vt:lpstr>Arial Black</vt:lpstr>
      <vt:lpstr>Avenir Next LT Pro Light</vt:lpstr>
      <vt:lpstr>Calibri</vt:lpstr>
      <vt:lpstr>Calibri Light</vt:lpstr>
      <vt:lpstr>Corbel</vt:lpstr>
      <vt:lpstr>Segoe UI</vt:lpstr>
      <vt:lpstr>Trade Gothic Next Cond</vt:lpstr>
      <vt:lpstr>Trade Gothic Next Light</vt:lpstr>
      <vt:lpstr>Trebuchet MS</vt:lpstr>
      <vt:lpstr>Wingdings</vt:lpstr>
      <vt:lpstr>Wingdings 3</vt:lpstr>
      <vt:lpstr>Office Theme</vt:lpstr>
      <vt:lpstr>1_Portal</vt:lpstr>
      <vt:lpstr>light_modernist</vt:lpstr>
      <vt:lpstr>Μπλε σχέδιο με ζώνες 16x9</vt:lpstr>
      <vt:lpstr>Facet</vt:lpstr>
      <vt:lpstr>2.3.1. ΕΝΝΟΙΑ </vt:lpstr>
      <vt:lpstr>2.3.2. ΥΠΟΔΕΙΓΜΑ ΙΣΟΛΟΓΙΣΜΟΥ</vt:lpstr>
      <vt:lpstr>PowerPoint Presentation</vt:lpstr>
      <vt:lpstr>2. 2. 3.   ΜΟΡΦΕΣ ΙΣΟΛΟΓΙΣΜΟΥ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2.1. ΓΕΝΙΚΑ </dc:title>
  <dc:creator>pkara</dc:creator>
  <cp:lastModifiedBy>pkara</cp:lastModifiedBy>
  <cp:revision>56</cp:revision>
  <dcterms:created xsi:type="dcterms:W3CDTF">2025-09-23T13:58:39Z</dcterms:created>
  <dcterms:modified xsi:type="dcterms:W3CDTF">2025-10-28T11:52:20Z</dcterms:modified>
</cp:coreProperties>
</file>